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Average" pitchFamily="2" charset="77"/>
      <p:regular r:id="rId21"/>
    </p:embeddedFont>
    <p:embeddedFont>
      <p:font typeface="Oswald" pitchFamily="2" charset="77"/>
      <p:regular r:id="rId22"/>
      <p:bold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97"/>
    <p:restoredTop sz="94719"/>
  </p:normalViewPr>
  <p:slideViewPr>
    <p:cSldViewPr snapToGrid="0">
      <p:cViewPr varScale="1">
        <p:scale>
          <a:sx n="163" d="100"/>
          <a:sy n="163" d="100"/>
        </p:scale>
        <p:origin x="184" y="20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37650a08b42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37650a08b42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37650a08b42_0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37650a08b42_0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7650a08b42_0_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7650a08b42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37650a08b4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37650a08b4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37650a08b42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37650a08b42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37650a08b42_0_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37650a08b42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37650a08b42_0_1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37650a08b42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37650a08b42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37650a08b42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37650a08b42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37650a08b42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161e8e70b0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161e8e70b0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13a639f416_0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13a639f416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313a639f416_0_3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313a639f416_0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313a639f416_0_3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313a639f416_0_3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313a639f416_0_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313a639f416_0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37650a08b4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37650a08b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7650a08b42_0_1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7650a08b42_0_1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37650a08b42_0_7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 name="Google Shape;104;g37650a08b42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Foundations of Computing </a:t>
            </a:r>
            <a:endParaRPr/>
          </a:p>
          <a:p>
            <a:pPr marL="0" lvl="0" indent="0" algn="ctr" rtl="0">
              <a:spcBef>
                <a:spcPts val="0"/>
              </a:spcBef>
              <a:spcAft>
                <a:spcPts val="0"/>
              </a:spcAft>
              <a:buNone/>
            </a:pPr>
            <a:r>
              <a:rPr lang="en"/>
              <a:t>(at Scale)</a:t>
            </a:r>
            <a:endParaRPr/>
          </a:p>
        </p:txBody>
      </p:sp>
      <p:sp>
        <p:nvSpPr>
          <p:cNvPr id="60" name="Google Shape;60;p13"/>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Max Hawkins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endParaRPr/>
          </a:p>
        </p:txBody>
      </p:sp>
      <p:sp>
        <p:nvSpPr>
          <p:cNvPr id="114" name="Google Shape;114;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15" name="Google Shape;115;p2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120" name="Google Shape;120;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Still Not Enough?</a:t>
            </a:r>
            <a:endParaRPr/>
          </a:p>
        </p:txBody>
      </p:sp>
      <p:sp>
        <p:nvSpPr>
          <p:cNvPr id="121" name="Google Shape;121;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Bigger, faster, more expensive, adds more cores</a:t>
            </a:r>
            <a:endParaRPr/>
          </a:p>
          <a:p>
            <a:pPr marL="457200" lvl="0" indent="-342900" algn="l" rtl="0">
              <a:spcBef>
                <a:spcPts val="0"/>
              </a:spcBef>
              <a:spcAft>
                <a:spcPts val="0"/>
              </a:spcAft>
              <a:buSzPts val="1800"/>
              <a:buChar char="-"/>
            </a:pPr>
            <a:r>
              <a:rPr lang="en"/>
              <a:t>Not just one device on a system -&gt; local interconnect (PCIe)</a:t>
            </a:r>
            <a:endParaRPr/>
          </a:p>
          <a:p>
            <a:pPr marL="457200" lvl="0" indent="-342900" algn="l" rtl="0">
              <a:spcBef>
                <a:spcPts val="0"/>
              </a:spcBef>
              <a:spcAft>
                <a:spcPts val="0"/>
              </a:spcAft>
              <a:buSzPts val="1800"/>
              <a:buChar char="-"/>
            </a:pPr>
            <a:r>
              <a:rPr lang="en"/>
              <a:t>Dual socket motherboards</a:t>
            </a:r>
            <a:endParaRPr/>
          </a:p>
          <a:p>
            <a:pPr marL="457200" lvl="0" indent="-342900" algn="l" rtl="0">
              <a:spcBef>
                <a:spcPts val="0"/>
              </a:spcBef>
              <a:spcAft>
                <a:spcPts val="0"/>
              </a:spcAft>
              <a:buSzPts val="1800"/>
              <a:buChar char="-"/>
            </a:pPr>
            <a:r>
              <a:rPr lang="en"/>
              <a:t>Specialized hardware (GPUs, TPUs, DPUs, etc)</a:t>
            </a:r>
            <a:endParaRPr/>
          </a:p>
          <a:p>
            <a:pPr marL="457200" lvl="0" indent="-342900" algn="l" rtl="0">
              <a:spcBef>
                <a:spcPts val="0"/>
              </a:spcBef>
              <a:spcAft>
                <a:spcPts val="0"/>
              </a:spcAft>
              <a:buSzPts val="1800"/>
              <a:buChar char="-"/>
            </a:pPr>
            <a:r>
              <a:rPr lang="en"/>
              <a:t>Scale out → Multiple nodes → Interconnect</a:t>
            </a:r>
            <a:endParaRPr/>
          </a:p>
          <a:p>
            <a:pPr marL="457200" lvl="0" indent="-342900" algn="l" rtl="0">
              <a:spcBef>
                <a:spcPts val="0"/>
              </a:spcBef>
              <a:spcAft>
                <a:spcPts val="0"/>
              </a:spcAft>
              <a:buSzPts val="1800"/>
              <a:buChar char="-"/>
            </a:pPr>
            <a:r>
              <a:rPr lang="en"/>
              <a:t>Transistor, chiplet, chip, device, node, rack, aisle, datacenter, …</a:t>
            </a:r>
            <a:endParaRPr/>
          </a:p>
          <a:p>
            <a:pPr marL="914400" lvl="1" indent="-317500" algn="l" rtl="0">
              <a:spcBef>
                <a:spcPts val="0"/>
              </a:spcBef>
              <a:spcAft>
                <a:spcPts val="0"/>
              </a:spcAft>
              <a:buSzPts val="1400"/>
              <a:buChar char="-"/>
            </a:pPr>
            <a:r>
              <a:rPr lang="en"/>
              <a:t>From atomic to </a:t>
            </a:r>
            <a:r>
              <a:rPr lang="en" i="1"/>
              <a:t>global</a:t>
            </a:r>
            <a:r>
              <a:rPr lang="en"/>
              <a:t> scales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pic>
        <p:nvPicPr>
          <p:cNvPr id="126" name="Google Shape;126;p24"/>
          <p:cNvPicPr preferRelativeResize="0"/>
          <p:nvPr/>
        </p:nvPicPr>
        <p:blipFill>
          <a:blip r:embed="rId3">
            <a:alphaModFix/>
          </a:blip>
          <a:stretch>
            <a:fillRect/>
          </a:stretch>
        </p:blipFill>
        <p:spPr>
          <a:xfrm>
            <a:off x="63751" y="44801"/>
            <a:ext cx="1944376" cy="2114749"/>
          </a:xfrm>
          <a:prstGeom prst="rect">
            <a:avLst/>
          </a:prstGeom>
          <a:noFill/>
          <a:ln>
            <a:noFill/>
          </a:ln>
        </p:spPr>
      </p:pic>
      <p:sp>
        <p:nvSpPr>
          <p:cNvPr id="127" name="Google Shape;127;p24"/>
          <p:cNvSpPr txBox="1"/>
          <p:nvPr/>
        </p:nvSpPr>
        <p:spPr>
          <a:xfrm>
            <a:off x="-152325" y="3888975"/>
            <a:ext cx="3682800" cy="7347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Clr>
                <a:schemeClr val="accent3"/>
              </a:buClr>
              <a:buSzPts val="1400"/>
              <a:buFont typeface="Average"/>
              <a:buAutoNum type="arabicPeriod"/>
            </a:pPr>
            <a:r>
              <a:rPr lang="en" i="1">
                <a:solidFill>
                  <a:schemeClr val="accent3"/>
                </a:solidFill>
                <a:latin typeface="Average"/>
                <a:ea typeface="Average"/>
                <a:cs typeface="Average"/>
                <a:sym typeface="Average"/>
              </a:rPr>
              <a:t>Ken Shirriff’s blog</a:t>
            </a:r>
            <a:endParaRPr i="1">
              <a:solidFill>
                <a:schemeClr val="accent3"/>
              </a:solidFill>
              <a:latin typeface="Average"/>
              <a:ea typeface="Average"/>
              <a:cs typeface="Average"/>
              <a:sym typeface="Average"/>
            </a:endParaRPr>
          </a:p>
          <a:p>
            <a:pPr marL="457200" lvl="0" indent="-317500" algn="l" rtl="0">
              <a:spcBef>
                <a:spcPts val="0"/>
              </a:spcBef>
              <a:spcAft>
                <a:spcPts val="0"/>
              </a:spcAft>
              <a:buClr>
                <a:schemeClr val="accent3"/>
              </a:buClr>
              <a:buSzPts val="1400"/>
              <a:buFont typeface="Average"/>
              <a:buAutoNum type="arabicPeriod"/>
            </a:pPr>
            <a:r>
              <a:rPr lang="en" i="1">
                <a:solidFill>
                  <a:schemeClr val="accent3"/>
                </a:solidFill>
                <a:latin typeface="Average"/>
                <a:ea typeface="Average"/>
                <a:cs typeface="Average"/>
                <a:sym typeface="Average"/>
              </a:rPr>
              <a:t>TechPowerUp</a:t>
            </a:r>
            <a:endParaRPr i="1">
              <a:solidFill>
                <a:schemeClr val="accent3"/>
              </a:solidFill>
              <a:latin typeface="Average"/>
              <a:ea typeface="Average"/>
              <a:cs typeface="Average"/>
              <a:sym typeface="Average"/>
            </a:endParaRPr>
          </a:p>
          <a:p>
            <a:pPr marL="457200" lvl="0" indent="-317500" algn="l" rtl="0">
              <a:spcBef>
                <a:spcPts val="0"/>
              </a:spcBef>
              <a:spcAft>
                <a:spcPts val="0"/>
              </a:spcAft>
              <a:buClr>
                <a:schemeClr val="accent3"/>
              </a:buClr>
              <a:buSzPts val="1400"/>
              <a:buFont typeface="Average"/>
              <a:buAutoNum type="arabicPeriod"/>
            </a:pPr>
            <a:r>
              <a:rPr lang="en" i="1">
                <a:solidFill>
                  <a:schemeClr val="accent3"/>
                </a:solidFill>
                <a:latin typeface="Average"/>
                <a:ea typeface="Average"/>
                <a:cs typeface="Average"/>
                <a:sym typeface="Average"/>
              </a:rPr>
              <a:t>The Register</a:t>
            </a:r>
            <a:endParaRPr i="1">
              <a:solidFill>
                <a:schemeClr val="accent3"/>
              </a:solidFill>
              <a:latin typeface="Average"/>
              <a:ea typeface="Average"/>
              <a:cs typeface="Average"/>
              <a:sym typeface="Average"/>
            </a:endParaRPr>
          </a:p>
          <a:p>
            <a:pPr marL="457200" lvl="0" indent="-317500" algn="l" rtl="0">
              <a:spcBef>
                <a:spcPts val="0"/>
              </a:spcBef>
              <a:spcAft>
                <a:spcPts val="0"/>
              </a:spcAft>
              <a:buClr>
                <a:schemeClr val="accent3"/>
              </a:buClr>
              <a:buSzPts val="1400"/>
              <a:buFont typeface="Average"/>
              <a:buAutoNum type="arabicPeriod"/>
            </a:pPr>
            <a:r>
              <a:rPr lang="en" i="1">
                <a:solidFill>
                  <a:schemeClr val="accent3"/>
                </a:solidFill>
                <a:latin typeface="Average"/>
                <a:ea typeface="Average"/>
                <a:cs typeface="Average"/>
                <a:sym typeface="Average"/>
              </a:rPr>
              <a:t>Engineering News</a:t>
            </a:r>
            <a:endParaRPr i="1">
              <a:solidFill>
                <a:schemeClr val="accent3"/>
              </a:solidFill>
              <a:latin typeface="Average"/>
              <a:ea typeface="Average"/>
              <a:cs typeface="Average"/>
              <a:sym typeface="Average"/>
            </a:endParaRPr>
          </a:p>
          <a:p>
            <a:pPr marL="457200" lvl="0" indent="-317500" algn="l" rtl="0">
              <a:spcBef>
                <a:spcPts val="0"/>
              </a:spcBef>
              <a:spcAft>
                <a:spcPts val="0"/>
              </a:spcAft>
              <a:buClr>
                <a:schemeClr val="accent3"/>
              </a:buClr>
              <a:buSzPts val="1400"/>
              <a:buFont typeface="Average"/>
              <a:buAutoNum type="arabicPeriod"/>
            </a:pPr>
            <a:r>
              <a:rPr lang="en" i="1">
                <a:solidFill>
                  <a:schemeClr val="accent3"/>
                </a:solidFill>
                <a:latin typeface="Average"/>
                <a:ea typeface="Average"/>
                <a:cs typeface="Average"/>
                <a:sym typeface="Average"/>
              </a:rPr>
              <a:t>Data Center Dynamics</a:t>
            </a:r>
            <a:endParaRPr i="1">
              <a:solidFill>
                <a:schemeClr val="accent3"/>
              </a:solidFill>
              <a:latin typeface="Average"/>
              <a:ea typeface="Average"/>
              <a:cs typeface="Average"/>
              <a:sym typeface="Average"/>
            </a:endParaRPr>
          </a:p>
        </p:txBody>
      </p:sp>
      <p:pic>
        <p:nvPicPr>
          <p:cNvPr id="128" name="Google Shape;128;p24"/>
          <p:cNvPicPr preferRelativeResize="0"/>
          <p:nvPr/>
        </p:nvPicPr>
        <p:blipFill rotWithShape="1">
          <a:blip r:embed="rId4">
            <a:alphaModFix/>
          </a:blip>
          <a:srcRect l="26152" r="46428"/>
          <a:stretch/>
        </p:blipFill>
        <p:spPr>
          <a:xfrm>
            <a:off x="2572326" y="44800"/>
            <a:ext cx="1388923" cy="2114751"/>
          </a:xfrm>
          <a:prstGeom prst="rect">
            <a:avLst/>
          </a:prstGeom>
          <a:noFill/>
          <a:ln>
            <a:noFill/>
          </a:ln>
        </p:spPr>
      </p:pic>
      <p:pic>
        <p:nvPicPr>
          <p:cNvPr id="129" name="Google Shape;129;p24"/>
          <p:cNvPicPr preferRelativeResize="0"/>
          <p:nvPr/>
        </p:nvPicPr>
        <p:blipFill rotWithShape="1">
          <a:blip r:embed="rId5">
            <a:alphaModFix/>
          </a:blip>
          <a:srcRect l="18288" t="3993" r="31303"/>
          <a:stretch/>
        </p:blipFill>
        <p:spPr>
          <a:xfrm>
            <a:off x="4191021" y="116050"/>
            <a:ext cx="867752" cy="2203402"/>
          </a:xfrm>
          <a:prstGeom prst="rect">
            <a:avLst/>
          </a:prstGeom>
          <a:noFill/>
          <a:ln>
            <a:noFill/>
          </a:ln>
        </p:spPr>
      </p:pic>
      <p:pic>
        <p:nvPicPr>
          <p:cNvPr id="130" name="Google Shape;130;p24"/>
          <p:cNvPicPr preferRelativeResize="0"/>
          <p:nvPr/>
        </p:nvPicPr>
        <p:blipFill>
          <a:blip r:embed="rId6">
            <a:alphaModFix/>
          </a:blip>
          <a:stretch>
            <a:fillRect/>
          </a:stretch>
        </p:blipFill>
        <p:spPr>
          <a:xfrm>
            <a:off x="5512201" y="339100"/>
            <a:ext cx="3631800" cy="2043350"/>
          </a:xfrm>
          <a:prstGeom prst="rect">
            <a:avLst/>
          </a:prstGeom>
          <a:noFill/>
          <a:ln>
            <a:noFill/>
          </a:ln>
        </p:spPr>
      </p:pic>
      <p:pic>
        <p:nvPicPr>
          <p:cNvPr id="131" name="Google Shape;131;p24"/>
          <p:cNvPicPr preferRelativeResize="0"/>
          <p:nvPr/>
        </p:nvPicPr>
        <p:blipFill>
          <a:blip r:embed="rId7">
            <a:alphaModFix/>
          </a:blip>
          <a:stretch>
            <a:fillRect/>
          </a:stretch>
        </p:blipFill>
        <p:spPr>
          <a:xfrm>
            <a:off x="2982026" y="2428050"/>
            <a:ext cx="3441199" cy="2715450"/>
          </a:xfrm>
          <a:prstGeom prst="rect">
            <a:avLst/>
          </a:prstGeom>
          <a:noFill/>
          <a:ln>
            <a:noFill/>
          </a:ln>
        </p:spPr>
      </p:pic>
      <p:cxnSp>
        <p:nvCxnSpPr>
          <p:cNvPr id="132" name="Google Shape;132;p24"/>
          <p:cNvCxnSpPr/>
          <p:nvPr/>
        </p:nvCxnSpPr>
        <p:spPr>
          <a:xfrm rot="10800000" flipH="1">
            <a:off x="2034100" y="842475"/>
            <a:ext cx="1120200" cy="1335000"/>
          </a:xfrm>
          <a:prstGeom prst="straightConnector1">
            <a:avLst/>
          </a:prstGeom>
          <a:noFill/>
          <a:ln w="9525" cap="flat" cmpd="sng">
            <a:solidFill>
              <a:schemeClr val="dk2"/>
            </a:solidFill>
            <a:prstDash val="solid"/>
            <a:round/>
            <a:headEnd type="none" w="med" len="med"/>
            <a:tailEnd type="none" w="med" len="med"/>
          </a:ln>
        </p:spPr>
      </p:cxnSp>
      <p:cxnSp>
        <p:nvCxnSpPr>
          <p:cNvPr id="133" name="Google Shape;133;p24"/>
          <p:cNvCxnSpPr/>
          <p:nvPr/>
        </p:nvCxnSpPr>
        <p:spPr>
          <a:xfrm>
            <a:off x="2016175" y="62725"/>
            <a:ext cx="1155900" cy="448200"/>
          </a:xfrm>
          <a:prstGeom prst="straightConnector1">
            <a:avLst/>
          </a:prstGeom>
          <a:noFill/>
          <a:ln w="9525" cap="flat" cmpd="sng">
            <a:solidFill>
              <a:schemeClr val="dk2"/>
            </a:solidFill>
            <a:prstDash val="solid"/>
            <a:round/>
            <a:headEnd type="none" w="med" len="med"/>
            <a:tailEnd type="none" w="med" len="med"/>
          </a:ln>
        </p:spPr>
      </p:cxnSp>
      <p:cxnSp>
        <p:nvCxnSpPr>
          <p:cNvPr id="134" name="Google Shape;134;p24"/>
          <p:cNvCxnSpPr/>
          <p:nvPr/>
        </p:nvCxnSpPr>
        <p:spPr>
          <a:xfrm>
            <a:off x="3673925" y="313625"/>
            <a:ext cx="878100" cy="510900"/>
          </a:xfrm>
          <a:prstGeom prst="straightConnector1">
            <a:avLst/>
          </a:prstGeom>
          <a:noFill/>
          <a:ln w="9525" cap="flat" cmpd="sng">
            <a:solidFill>
              <a:schemeClr val="dk2"/>
            </a:solidFill>
            <a:prstDash val="solid"/>
            <a:round/>
            <a:headEnd type="none" w="med" len="med"/>
            <a:tailEnd type="none" w="med" len="med"/>
          </a:ln>
        </p:spPr>
      </p:cxnSp>
      <p:cxnSp>
        <p:nvCxnSpPr>
          <p:cNvPr id="135" name="Google Shape;135;p24"/>
          <p:cNvCxnSpPr/>
          <p:nvPr/>
        </p:nvCxnSpPr>
        <p:spPr>
          <a:xfrm rot="10800000" flipH="1">
            <a:off x="3682900" y="869200"/>
            <a:ext cx="860100" cy="752700"/>
          </a:xfrm>
          <a:prstGeom prst="straightConnector1">
            <a:avLst/>
          </a:prstGeom>
          <a:noFill/>
          <a:ln w="9525" cap="flat" cmpd="sng">
            <a:solidFill>
              <a:schemeClr val="dk2"/>
            </a:solidFill>
            <a:prstDash val="solid"/>
            <a:round/>
            <a:headEnd type="none" w="med" len="med"/>
            <a:tailEnd type="none" w="med" len="med"/>
          </a:ln>
        </p:spPr>
      </p:cxnSp>
      <p:cxnSp>
        <p:nvCxnSpPr>
          <p:cNvPr id="136" name="Google Shape;136;p24"/>
          <p:cNvCxnSpPr/>
          <p:nvPr/>
        </p:nvCxnSpPr>
        <p:spPr>
          <a:xfrm>
            <a:off x="5053900" y="134400"/>
            <a:ext cx="1944600" cy="1407000"/>
          </a:xfrm>
          <a:prstGeom prst="straightConnector1">
            <a:avLst/>
          </a:prstGeom>
          <a:noFill/>
          <a:ln w="9525" cap="flat" cmpd="sng">
            <a:solidFill>
              <a:schemeClr val="dk2"/>
            </a:solidFill>
            <a:prstDash val="solid"/>
            <a:round/>
            <a:headEnd type="none" w="med" len="med"/>
            <a:tailEnd type="none" w="med" len="med"/>
          </a:ln>
        </p:spPr>
      </p:cxnSp>
      <p:cxnSp>
        <p:nvCxnSpPr>
          <p:cNvPr id="137" name="Google Shape;137;p24"/>
          <p:cNvCxnSpPr/>
          <p:nvPr/>
        </p:nvCxnSpPr>
        <p:spPr>
          <a:xfrm rot="10800000" flipH="1">
            <a:off x="5000125" y="2016250"/>
            <a:ext cx="2052000" cy="2598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Unprecedented Scale and Impact</a:t>
            </a:r>
            <a:endParaRPr/>
          </a:p>
        </p:txBody>
      </p:sp>
      <p:sp>
        <p:nvSpPr>
          <p:cNvPr id="143" name="Google Shape;143;p25"/>
          <p:cNvSpPr txBox="1">
            <a:spLocks noGrp="1"/>
          </p:cNvSpPr>
          <p:nvPr>
            <p:ph type="body" idx="1"/>
          </p:nvPr>
        </p:nvSpPr>
        <p:spPr>
          <a:xfrm>
            <a:off x="311700" y="1152475"/>
            <a:ext cx="8520600" cy="3848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dirty="0"/>
              <a:t>Before AI, largest supercomputers ~20 MW</a:t>
            </a:r>
            <a:endParaRPr dirty="0"/>
          </a:p>
          <a:p>
            <a:pPr marL="914400" lvl="1" indent="-317500" algn="l" rtl="0">
              <a:spcBef>
                <a:spcPts val="0"/>
              </a:spcBef>
              <a:spcAft>
                <a:spcPts val="0"/>
              </a:spcAft>
              <a:buSzPts val="1400"/>
              <a:buChar char="-"/>
            </a:pPr>
            <a:r>
              <a:rPr lang="en" dirty="0"/>
              <a:t>US Federal HPC systems like Frontier, Aurora, and El </a:t>
            </a:r>
            <a:r>
              <a:rPr lang="en" dirty="0" err="1"/>
              <a:t>Capitan</a:t>
            </a:r>
            <a:endParaRPr dirty="0"/>
          </a:p>
          <a:p>
            <a:pPr marL="457200" lvl="0" indent="-342900" algn="l" rtl="0">
              <a:spcBef>
                <a:spcPts val="0"/>
              </a:spcBef>
              <a:spcAft>
                <a:spcPts val="0"/>
              </a:spcAft>
              <a:buSzPts val="1800"/>
              <a:buChar char="-"/>
            </a:pPr>
            <a:r>
              <a:rPr lang="en" dirty="0"/>
              <a:t>Meta plans to build a 5 GW AI DC (Hyperion)</a:t>
            </a:r>
            <a:endParaRPr dirty="0"/>
          </a:p>
          <a:p>
            <a:pPr marL="914400" lvl="1" indent="-317500" algn="l" rtl="0">
              <a:spcBef>
                <a:spcPts val="0"/>
              </a:spcBef>
              <a:spcAft>
                <a:spcPts val="0"/>
              </a:spcAft>
              <a:buSzPts val="1400"/>
              <a:buChar char="-"/>
            </a:pPr>
            <a:r>
              <a:rPr lang="en" dirty="0"/>
              <a:t>250 times larger!</a:t>
            </a:r>
            <a:endParaRPr dirty="0"/>
          </a:p>
          <a:p>
            <a:pPr marL="457200" lvl="0" indent="-342900" algn="l" rtl="0">
              <a:spcBef>
                <a:spcPts val="0"/>
              </a:spcBef>
              <a:spcAft>
                <a:spcPts val="0"/>
              </a:spcAft>
              <a:buSzPts val="1800"/>
              <a:buChar char="-"/>
            </a:pPr>
            <a:r>
              <a:rPr lang="en" dirty="0"/>
              <a:t>A traditional nuclear power plant outputs ~ 1 GW of power</a:t>
            </a:r>
            <a:endParaRPr dirty="0"/>
          </a:p>
          <a:p>
            <a:pPr marL="457200" lvl="0" indent="-342900" algn="l" rtl="0">
              <a:spcBef>
                <a:spcPts val="0"/>
              </a:spcBef>
              <a:spcAft>
                <a:spcPts val="0"/>
              </a:spcAft>
              <a:buSzPts val="1800"/>
              <a:buChar char="-"/>
            </a:pPr>
            <a:r>
              <a:rPr lang="en" dirty="0"/>
              <a:t>Massive Power + Inefficiencies = Large Cooling Demand</a:t>
            </a:r>
            <a:endParaRPr dirty="0"/>
          </a:p>
          <a:p>
            <a:pPr marL="914400" lvl="1" indent="-317500" algn="l" rtl="0">
              <a:spcBef>
                <a:spcPts val="0"/>
              </a:spcBef>
              <a:spcAft>
                <a:spcPts val="0"/>
              </a:spcAft>
              <a:buSzPts val="1400"/>
              <a:buChar char="-"/>
            </a:pPr>
            <a:r>
              <a:rPr lang="en" dirty="0"/>
              <a:t>Evaporative water cooling is effective but water consuming</a:t>
            </a:r>
            <a:endParaRPr dirty="0"/>
          </a:p>
          <a:p>
            <a:pPr marL="914400" lvl="1" indent="-317500" algn="l" rtl="0">
              <a:spcBef>
                <a:spcPts val="0"/>
              </a:spcBef>
              <a:spcAft>
                <a:spcPts val="0"/>
              </a:spcAft>
              <a:buSzPts val="1400"/>
              <a:buChar char="-"/>
            </a:pPr>
            <a:r>
              <a:rPr lang="en" dirty="0"/>
              <a:t>Example: 1 DC in Georgia will evaporate up to 6 million gallons of water per day</a:t>
            </a:r>
            <a:endParaRPr dirty="0"/>
          </a:p>
          <a:p>
            <a:pPr marL="1371600" lvl="2" indent="-317500" algn="l" rtl="0">
              <a:spcBef>
                <a:spcPts val="0"/>
              </a:spcBef>
              <a:spcAft>
                <a:spcPts val="0"/>
              </a:spcAft>
              <a:buSzPts val="1400"/>
              <a:buChar char="-"/>
            </a:pPr>
            <a:r>
              <a:rPr lang="en" dirty="0"/>
              <a:t>Equivalent to ~600-700 thousand average US people</a:t>
            </a:r>
            <a:endParaRPr dirty="0"/>
          </a:p>
        </p:txBody>
      </p:sp>
      <p:sp>
        <p:nvSpPr>
          <p:cNvPr id="144" name="Google Shape;144;p25"/>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Power Impacts</a:t>
            </a:r>
            <a:endParaRPr/>
          </a:p>
        </p:txBody>
      </p:sp>
      <p:sp>
        <p:nvSpPr>
          <p:cNvPr id="150" name="Google Shape;150;p26"/>
          <p:cNvSpPr txBox="1">
            <a:spLocks noGrp="1"/>
          </p:cNvSpPr>
          <p:nvPr>
            <p:ph type="body" idx="1"/>
          </p:nvPr>
        </p:nvSpPr>
        <p:spPr>
          <a:xfrm>
            <a:off x="80650" y="1152475"/>
            <a:ext cx="50718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AI demand is causing surging power demand</a:t>
            </a:r>
            <a:endParaRPr/>
          </a:p>
          <a:p>
            <a:pPr marL="457200" lvl="0" indent="-342900" algn="l" rtl="0">
              <a:spcBef>
                <a:spcPts val="0"/>
              </a:spcBef>
              <a:spcAft>
                <a:spcPts val="0"/>
              </a:spcAft>
              <a:buSzPts val="1800"/>
              <a:buChar char="-"/>
            </a:pPr>
            <a:r>
              <a:rPr lang="en"/>
              <a:t>Right: Georgia Power data</a:t>
            </a:r>
            <a:endParaRPr/>
          </a:p>
          <a:p>
            <a:pPr marL="914400" lvl="1" indent="-317500" algn="l" rtl="0">
              <a:spcBef>
                <a:spcPts val="0"/>
              </a:spcBef>
              <a:spcAft>
                <a:spcPts val="0"/>
              </a:spcAft>
              <a:buSzPts val="1400"/>
              <a:buChar char="-"/>
            </a:pPr>
            <a:r>
              <a:rPr lang="en"/>
              <a:t>Top: The demand increases came quick</a:t>
            </a:r>
            <a:endParaRPr/>
          </a:p>
          <a:p>
            <a:pPr marL="914400" lvl="1" indent="-317500" algn="l" rtl="0">
              <a:spcBef>
                <a:spcPts val="0"/>
              </a:spcBef>
              <a:spcAft>
                <a:spcPts val="0"/>
              </a:spcAft>
              <a:buSzPts val="1400"/>
              <a:buChar char="-"/>
            </a:pPr>
            <a:r>
              <a:rPr lang="en"/>
              <a:t>Bottom: Insufficient power generation</a:t>
            </a:r>
            <a:endParaRPr/>
          </a:p>
          <a:p>
            <a:pPr marL="457200" lvl="0" indent="-342900" algn="l" rtl="0">
              <a:spcBef>
                <a:spcPts val="0"/>
              </a:spcBef>
              <a:spcAft>
                <a:spcPts val="0"/>
              </a:spcAft>
              <a:buSzPts val="1800"/>
              <a:buChar char="-"/>
            </a:pPr>
            <a:r>
              <a:rPr lang="en"/>
              <a:t>Also, AI training power swings</a:t>
            </a:r>
            <a:endParaRPr/>
          </a:p>
          <a:p>
            <a:pPr marL="914400" lvl="1" indent="-317500" algn="l" rtl="0">
              <a:spcBef>
                <a:spcPts val="0"/>
              </a:spcBef>
              <a:spcAft>
                <a:spcPts val="0"/>
              </a:spcAft>
              <a:buSzPts val="1400"/>
              <a:buChar char="-"/>
            </a:pPr>
            <a:r>
              <a:rPr lang="en"/>
              <a:t>At scale, training power can fluctuate 100s of MWs in seconds</a:t>
            </a:r>
            <a:endParaRPr/>
          </a:p>
          <a:p>
            <a:pPr marL="914400" lvl="1" indent="-317500" algn="l" rtl="0">
              <a:spcBef>
                <a:spcPts val="0"/>
              </a:spcBef>
              <a:spcAft>
                <a:spcPts val="0"/>
              </a:spcAft>
              <a:buSzPts val="1400"/>
              <a:buChar char="-"/>
            </a:pPr>
            <a:r>
              <a:rPr lang="en"/>
              <a:t>Our grid wasn’t built for this</a:t>
            </a:r>
            <a:endParaRPr/>
          </a:p>
          <a:p>
            <a:pPr marL="457200" lvl="0" indent="-342900" algn="l" rtl="0">
              <a:spcBef>
                <a:spcPts val="0"/>
              </a:spcBef>
              <a:spcAft>
                <a:spcPts val="0"/>
              </a:spcAft>
              <a:buSzPts val="1800"/>
              <a:buChar char="-"/>
            </a:pPr>
            <a:r>
              <a:rPr lang="en"/>
              <a:t>AI inference has a similar effect</a:t>
            </a:r>
            <a:endParaRPr/>
          </a:p>
          <a:p>
            <a:pPr marL="914400" lvl="1" indent="-317500" algn="l" rtl="0">
              <a:spcBef>
                <a:spcPts val="0"/>
              </a:spcBef>
              <a:spcAft>
                <a:spcPts val="0"/>
              </a:spcAft>
              <a:buSzPts val="1400"/>
              <a:buChar char="-"/>
            </a:pPr>
            <a:r>
              <a:rPr lang="en"/>
              <a:t>Prefill vs decode phases</a:t>
            </a:r>
            <a:endParaRPr/>
          </a:p>
          <a:p>
            <a:pPr marL="914400" lvl="1" indent="-317500" algn="l" rtl="0">
              <a:spcBef>
                <a:spcPts val="0"/>
              </a:spcBef>
              <a:spcAft>
                <a:spcPts val="0"/>
              </a:spcAft>
              <a:buSzPts val="1400"/>
              <a:buChar char="-"/>
            </a:pPr>
            <a:r>
              <a:rPr lang="en"/>
              <a:t>But the scale of inference synchronization is much smaller → negligible impact</a:t>
            </a:r>
            <a:endParaRPr/>
          </a:p>
        </p:txBody>
      </p:sp>
      <p:sp>
        <p:nvSpPr>
          <p:cNvPr id="151" name="Google Shape;151;p26"/>
          <p:cNvSpPr txBox="1"/>
          <p:nvPr/>
        </p:nvSpPr>
        <p:spPr>
          <a:xfrm>
            <a:off x="0" y="0"/>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 </a:t>
            </a:r>
            <a:endParaRPr/>
          </a:p>
        </p:txBody>
      </p:sp>
      <p:pic>
        <p:nvPicPr>
          <p:cNvPr id="152" name="Google Shape;152;p26"/>
          <p:cNvPicPr preferRelativeResize="0"/>
          <p:nvPr/>
        </p:nvPicPr>
        <p:blipFill>
          <a:blip r:embed="rId3">
            <a:alphaModFix/>
          </a:blip>
          <a:stretch>
            <a:fillRect/>
          </a:stretch>
        </p:blipFill>
        <p:spPr>
          <a:xfrm>
            <a:off x="5192825" y="2661350"/>
            <a:ext cx="3884474" cy="2383650"/>
          </a:xfrm>
          <a:prstGeom prst="rect">
            <a:avLst/>
          </a:prstGeom>
          <a:noFill/>
          <a:ln>
            <a:noFill/>
          </a:ln>
        </p:spPr>
      </p:pic>
      <p:pic>
        <p:nvPicPr>
          <p:cNvPr id="153" name="Google Shape;153;p26" descr="A graph of the average of the average of the average of the average of the average of the average of the average of the average of the average of the average of the average of the average of&#10;&#10;AI-generated content may be incorrect."/>
          <p:cNvPicPr preferRelativeResize="0"/>
          <p:nvPr/>
        </p:nvPicPr>
        <p:blipFill>
          <a:blip r:embed="rId4">
            <a:alphaModFix/>
          </a:blip>
          <a:stretch>
            <a:fillRect/>
          </a:stretch>
        </p:blipFill>
        <p:spPr>
          <a:xfrm>
            <a:off x="5192825" y="161800"/>
            <a:ext cx="3884475" cy="237286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Water Impacts</a:t>
            </a:r>
            <a:endParaRPr/>
          </a:p>
        </p:txBody>
      </p:sp>
      <p:sp>
        <p:nvSpPr>
          <p:cNvPr id="159" name="Google Shape;159;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Secondary water consumption: Energy generation</a:t>
            </a:r>
            <a:endParaRPr/>
          </a:p>
          <a:p>
            <a:pPr marL="914400" lvl="1" indent="-317500" algn="l" rtl="0">
              <a:spcBef>
                <a:spcPts val="0"/>
              </a:spcBef>
              <a:spcAft>
                <a:spcPts val="0"/>
              </a:spcAft>
              <a:buSzPts val="1400"/>
              <a:buChar char="-"/>
            </a:pPr>
            <a:r>
              <a:rPr lang="en"/>
              <a:t>Thermoelectric power generation is the largest consumer of water in the US</a:t>
            </a:r>
            <a:endParaRPr/>
          </a:p>
          <a:p>
            <a:pPr marL="914400" lvl="1" indent="-317500" algn="l" rtl="0">
              <a:spcBef>
                <a:spcPts val="0"/>
              </a:spcBef>
              <a:spcAft>
                <a:spcPts val="0"/>
              </a:spcAft>
              <a:buSzPts val="1400"/>
              <a:buChar char="-"/>
            </a:pPr>
            <a:r>
              <a:rPr lang="en"/>
              <a:t>Need to factor in water consumption of the power sources</a:t>
            </a:r>
            <a:endParaRPr/>
          </a:p>
          <a:p>
            <a:pPr marL="457200" lvl="0" indent="-342900" algn="l" rtl="0">
              <a:spcBef>
                <a:spcPts val="0"/>
              </a:spcBef>
              <a:spcAft>
                <a:spcPts val="0"/>
              </a:spcAft>
              <a:buSzPts val="1800"/>
              <a:buChar char="-"/>
            </a:pPr>
            <a:r>
              <a:rPr lang="en"/>
              <a:t>What happens in a drought?</a:t>
            </a:r>
            <a:endParaRPr/>
          </a:p>
          <a:p>
            <a:pPr marL="457200" lvl="0" indent="-342900" algn="l" rtl="0">
              <a:spcBef>
                <a:spcPts val="0"/>
              </a:spcBef>
              <a:spcAft>
                <a:spcPts val="0"/>
              </a:spcAft>
              <a:buSzPts val="1800"/>
              <a:buChar char="-"/>
            </a:pPr>
            <a:r>
              <a:rPr lang="en"/>
              <a:t>Who gets priority to water?</a:t>
            </a:r>
            <a:endParaRPr/>
          </a:p>
          <a:p>
            <a:pPr marL="914400" lvl="1" indent="-317500" algn="l" rtl="0">
              <a:spcBef>
                <a:spcPts val="0"/>
              </a:spcBef>
              <a:spcAft>
                <a:spcPts val="0"/>
              </a:spcAft>
              <a:buSzPts val="1400"/>
              <a:buChar char="-"/>
            </a:pPr>
            <a:r>
              <a:rPr lang="en"/>
              <a:t>Example: That Georgia DC mentioned before is more than doubling its county’s water consumption</a:t>
            </a:r>
            <a:endParaRPr/>
          </a:p>
          <a:p>
            <a:pPr marL="457200" lvl="0" indent="-342900" algn="l" rtl="0">
              <a:spcBef>
                <a:spcPts val="0"/>
              </a:spcBef>
              <a:spcAft>
                <a:spcPts val="0"/>
              </a:spcAft>
              <a:buSzPts val="1800"/>
              <a:buChar char="-"/>
            </a:pPr>
            <a:r>
              <a:rPr lang="en"/>
              <a:t>Are data centers ‘critical’ infrastructure like hospitals?</a:t>
            </a:r>
            <a:endParaRPr/>
          </a:p>
          <a:p>
            <a:pPr marL="914400" lvl="1" indent="-317500" algn="l" rtl="0">
              <a:spcBef>
                <a:spcPts val="0"/>
              </a:spcBef>
              <a:spcAft>
                <a:spcPts val="0"/>
              </a:spcAft>
              <a:buSzPts val="1400"/>
              <a:buChar char="-"/>
            </a:pPr>
            <a:r>
              <a:rPr lang="en"/>
              <a:t>Less constraints imposed during water scarcity</a:t>
            </a:r>
            <a:endParaRPr/>
          </a:p>
          <a:p>
            <a:pPr marL="457200" lvl="0" indent="-342900" algn="l" rtl="0">
              <a:spcBef>
                <a:spcPts val="0"/>
              </a:spcBef>
              <a:spcAft>
                <a:spcPts val="0"/>
              </a:spcAft>
              <a:buSzPts val="1800"/>
              <a:buChar char="-"/>
            </a:pPr>
            <a:r>
              <a:rPr lang="en"/>
              <a:t>What are the tradeoffs of building a water-efficient data center?</a:t>
            </a:r>
            <a:endParaRPr/>
          </a:p>
          <a:p>
            <a:pPr marL="914400" lvl="1" indent="-317500" algn="l" rtl="0">
              <a:spcBef>
                <a:spcPts val="0"/>
              </a:spcBef>
              <a:spcAft>
                <a:spcPts val="0"/>
              </a:spcAft>
              <a:buSzPts val="1400"/>
              <a:buChar char="-"/>
            </a:pPr>
            <a:r>
              <a:rPr lang="en"/>
              <a:t>Power, cost, efficiency, etc</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Carbon Footprint</a:t>
            </a:r>
            <a:endParaRPr/>
          </a:p>
        </p:txBody>
      </p:sp>
      <p:sp>
        <p:nvSpPr>
          <p:cNvPr id="165" name="Google Shape;165;p2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Building, operating, and decommissioning DCs all have environmental impacts</a:t>
            </a:r>
            <a:endParaRPr/>
          </a:p>
          <a:p>
            <a:pPr marL="457200" lvl="0" indent="-342900" algn="l" rtl="0">
              <a:spcBef>
                <a:spcPts val="0"/>
              </a:spcBef>
              <a:spcAft>
                <a:spcPts val="0"/>
              </a:spcAft>
              <a:buSzPts val="1800"/>
              <a:buChar char="-"/>
            </a:pPr>
            <a:r>
              <a:rPr lang="en"/>
              <a:t>AI demand surge → Rush to build DCs → Build energy plants quick</a:t>
            </a:r>
            <a:endParaRPr/>
          </a:p>
          <a:p>
            <a:pPr marL="914400" lvl="1" indent="-317500" algn="l" rtl="0">
              <a:spcBef>
                <a:spcPts val="0"/>
              </a:spcBef>
              <a:spcAft>
                <a:spcPts val="0"/>
              </a:spcAft>
              <a:buSzPts val="1400"/>
              <a:buChar char="-"/>
            </a:pPr>
            <a:r>
              <a:rPr lang="en"/>
              <a:t>Natural gas plants are in demand due to large power output and relatively quick build-out</a:t>
            </a:r>
            <a:endParaRPr/>
          </a:p>
          <a:p>
            <a:pPr marL="457200" lvl="0" indent="-342900" algn="l" rtl="0">
              <a:spcBef>
                <a:spcPts val="0"/>
              </a:spcBef>
              <a:spcAft>
                <a:spcPts val="0"/>
              </a:spcAft>
              <a:buSzPts val="1800"/>
              <a:buChar char="-"/>
            </a:pPr>
            <a:r>
              <a:rPr lang="en"/>
              <a:t>AI has a large carbon footprint</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Future of Computing at Scale</a:t>
            </a:r>
            <a:endParaRPr/>
          </a:p>
        </p:txBody>
      </p:sp>
      <p:sp>
        <p:nvSpPr>
          <p:cNvPr id="171" name="Google Shape;171;p2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What is the limit to scaling computing?</a:t>
            </a:r>
            <a:endParaRPr/>
          </a:p>
          <a:p>
            <a:pPr marL="914400" lvl="1" indent="-317500" algn="l" rtl="0">
              <a:spcBef>
                <a:spcPts val="0"/>
              </a:spcBef>
              <a:spcAft>
                <a:spcPts val="0"/>
              </a:spcAft>
              <a:buSzPts val="1400"/>
              <a:buChar char="-"/>
            </a:pPr>
            <a:r>
              <a:rPr lang="en"/>
              <a:t>Is there one?</a:t>
            </a:r>
            <a:endParaRPr/>
          </a:p>
          <a:p>
            <a:pPr marL="914400" lvl="1" indent="-317500" algn="l" rtl="0">
              <a:spcBef>
                <a:spcPts val="0"/>
              </a:spcBef>
              <a:spcAft>
                <a:spcPts val="0"/>
              </a:spcAft>
              <a:buSzPts val="1400"/>
              <a:buChar char="-"/>
            </a:pPr>
            <a:r>
              <a:rPr lang="en"/>
              <a:t>Should there be?</a:t>
            </a:r>
            <a:endParaRPr/>
          </a:p>
          <a:p>
            <a:pPr marL="457200" lvl="0" indent="-342900" algn="l" rtl="0">
              <a:spcBef>
                <a:spcPts val="0"/>
              </a:spcBef>
              <a:spcAft>
                <a:spcPts val="0"/>
              </a:spcAft>
              <a:buSzPts val="1800"/>
              <a:buChar char="-"/>
            </a:pPr>
            <a:r>
              <a:rPr lang="en"/>
              <a:t>Jevons Paradox</a:t>
            </a:r>
            <a:endParaRPr/>
          </a:p>
          <a:p>
            <a:pPr marL="914400" lvl="1" indent="-317500" algn="l" rtl="0">
              <a:spcBef>
                <a:spcPts val="0"/>
              </a:spcBef>
              <a:spcAft>
                <a:spcPts val="0"/>
              </a:spcAft>
              <a:buSzPts val="1400"/>
              <a:buChar char="-"/>
            </a:pPr>
            <a:r>
              <a:rPr lang="en"/>
              <a:t>Increasing resource efficiency induces increased demand and overall resource consumption</a:t>
            </a:r>
            <a:endParaRPr/>
          </a:p>
          <a:p>
            <a:pPr marL="914400" lvl="1" indent="-317500" algn="l" rtl="0">
              <a:spcBef>
                <a:spcPts val="0"/>
              </a:spcBef>
              <a:spcAft>
                <a:spcPts val="0"/>
              </a:spcAft>
              <a:buSzPts val="1400"/>
              <a:buChar char="-"/>
            </a:pPr>
            <a:r>
              <a:rPr lang="en"/>
              <a:t>We have 70 years of data demonstrating this effect on computing</a:t>
            </a:r>
            <a:endParaRPr/>
          </a:p>
          <a:p>
            <a:pPr marL="914400" lvl="1" indent="-317500" algn="l" rtl="0">
              <a:spcBef>
                <a:spcPts val="0"/>
              </a:spcBef>
              <a:spcAft>
                <a:spcPts val="0"/>
              </a:spcAft>
              <a:buSzPts val="1400"/>
              <a:buChar char="-"/>
            </a:pPr>
            <a:r>
              <a:rPr lang="en"/>
              <a:t>NOT like light production (e.g. candles to LEDs) where our eyes limit total demand</a:t>
            </a:r>
            <a:endParaRPr/>
          </a:p>
          <a:p>
            <a:pPr marL="457200" lvl="0" indent="-342900" algn="l" rtl="0">
              <a:spcBef>
                <a:spcPts val="0"/>
              </a:spcBef>
              <a:spcAft>
                <a:spcPts val="0"/>
              </a:spcAft>
              <a:buSzPts val="1800"/>
              <a:buChar char="-"/>
            </a:pPr>
            <a:r>
              <a:rPr lang="en"/>
              <a:t>What is your personal value weighting of computing?</a:t>
            </a:r>
            <a:endParaRPr/>
          </a:p>
          <a:p>
            <a:pPr marL="914400" lvl="1" indent="-317500" algn="l" rtl="0">
              <a:spcBef>
                <a:spcPts val="0"/>
              </a:spcBef>
              <a:spcAft>
                <a:spcPts val="0"/>
              </a:spcAft>
              <a:buSzPts val="1400"/>
              <a:buChar char="-"/>
            </a:pPr>
            <a:r>
              <a:rPr lang="en"/>
              <a:t>How much are you willing to spend ($, power, water, carbon, time, etc) for AI/HPC work?</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30"/>
          <p:cNvSpPr txBox="1">
            <a:spLocks noGrp="1"/>
          </p:cNvSpPr>
          <p:nvPr>
            <p:ph type="title"/>
          </p:nvPr>
        </p:nvSpPr>
        <p:spPr>
          <a:xfrm>
            <a:off x="311700" y="1293300"/>
            <a:ext cx="8520600" cy="25569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Computing is valuable, </a:t>
            </a:r>
            <a:endParaRPr/>
          </a:p>
          <a:p>
            <a:pPr marL="0" lvl="0" indent="0" algn="ctr" rtl="0">
              <a:spcBef>
                <a:spcPts val="0"/>
              </a:spcBef>
              <a:spcAft>
                <a:spcPts val="0"/>
              </a:spcAft>
              <a:buNone/>
            </a:pPr>
            <a:r>
              <a:rPr lang="en"/>
              <a:t>operating at immense scale, </a:t>
            </a:r>
            <a:endParaRPr/>
          </a:p>
          <a:p>
            <a:pPr marL="0" lvl="0" indent="0" algn="ctr" rtl="0">
              <a:spcBef>
                <a:spcPts val="0"/>
              </a:spcBef>
              <a:spcAft>
                <a:spcPts val="0"/>
              </a:spcAft>
              <a:buNone/>
            </a:pPr>
            <a:r>
              <a:rPr lang="en"/>
              <a:t>and its future can be shaped by you.</a:t>
            </a:r>
            <a:endParaRPr/>
          </a:p>
          <a:p>
            <a:pPr marL="0" lvl="0" indent="0" algn="ctr" rtl="0">
              <a:spcBef>
                <a:spcPts val="0"/>
              </a:spcBef>
              <a:spcAft>
                <a:spcPts val="0"/>
              </a:spcAft>
              <a:buNone/>
            </a:pPr>
            <a:endParaRPr/>
          </a:p>
          <a:p>
            <a:pPr marL="0" lvl="0" indent="0" algn="ctr" rtl="0">
              <a:spcBef>
                <a:spcPts val="0"/>
              </a:spcBef>
              <a:spcAft>
                <a:spcPts val="0"/>
              </a:spcAft>
              <a:buNone/>
            </a:pPr>
            <a:r>
              <a:rPr lang="en"/>
              <a:t>What future do you want to live in?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228540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700" b="1"/>
              <a:t>Computing</a:t>
            </a:r>
            <a:endParaRPr sz="3700" b="1"/>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Information</a:t>
            </a:r>
            <a:endParaRPr/>
          </a:p>
        </p:txBody>
      </p:sp>
      <p:sp>
        <p:nvSpPr>
          <p:cNvPr id="71" name="Google Shape;71;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en"/>
              <a:t>Definition (a single choice of many from Merriam-Webster):</a:t>
            </a:r>
            <a:endParaRPr/>
          </a:p>
          <a:p>
            <a:pPr marL="0" lvl="0" indent="0" algn="l" rtl="0">
              <a:spcBef>
                <a:spcPts val="1200"/>
              </a:spcBef>
              <a:spcAft>
                <a:spcPts val="0"/>
              </a:spcAft>
              <a:buNone/>
            </a:pPr>
            <a:r>
              <a:rPr lang="en"/>
              <a:t>	“knowledge obtained from investigation, study, or instruction”</a:t>
            </a:r>
            <a:endParaRPr/>
          </a:p>
          <a:p>
            <a:pPr marL="0" lvl="0" indent="0" algn="l" rtl="0">
              <a:spcBef>
                <a:spcPts val="1200"/>
              </a:spcBef>
              <a:spcAft>
                <a:spcPts val="0"/>
              </a:spcAft>
              <a:buNone/>
            </a:pPr>
            <a:endParaRPr/>
          </a:p>
          <a:p>
            <a:pPr marL="0" lvl="0" indent="0" algn="l" rtl="0">
              <a:spcBef>
                <a:spcPts val="1200"/>
              </a:spcBef>
              <a:spcAft>
                <a:spcPts val="0"/>
              </a:spcAft>
              <a:buNone/>
            </a:pPr>
            <a:r>
              <a:rPr lang="en"/>
              <a:t>Examples:</a:t>
            </a:r>
            <a:endParaRPr/>
          </a:p>
          <a:p>
            <a:pPr marL="457200" lvl="0" indent="-342900" algn="l" rtl="0">
              <a:spcBef>
                <a:spcPts val="1200"/>
              </a:spcBef>
              <a:spcAft>
                <a:spcPts val="0"/>
              </a:spcAft>
              <a:buSzPts val="1800"/>
              <a:buChar char="-"/>
            </a:pPr>
            <a:r>
              <a:rPr lang="en"/>
              <a:t>Binary data in memory</a:t>
            </a:r>
            <a:endParaRPr/>
          </a:p>
          <a:p>
            <a:pPr marL="457200" lvl="0" indent="-342900" algn="l" rtl="0">
              <a:spcBef>
                <a:spcPts val="0"/>
              </a:spcBef>
              <a:spcAft>
                <a:spcPts val="0"/>
              </a:spcAft>
              <a:buSzPts val="1800"/>
              <a:buChar char="-"/>
            </a:pPr>
            <a:r>
              <a:rPr lang="en"/>
              <a:t>Output of an algorithm</a:t>
            </a:r>
            <a:endParaRPr/>
          </a:p>
          <a:p>
            <a:pPr marL="457200" lvl="0" indent="-342900" algn="l" rtl="0">
              <a:spcBef>
                <a:spcPts val="0"/>
              </a:spcBef>
              <a:spcAft>
                <a:spcPts val="0"/>
              </a:spcAft>
              <a:buSzPts val="1800"/>
              <a:buChar char="-"/>
            </a:pPr>
            <a:r>
              <a:rPr lang="en"/>
              <a:t>Collection of webpage visits</a:t>
            </a:r>
            <a:endParaRPr/>
          </a:p>
          <a:p>
            <a:pPr marL="457200" lvl="0" indent="-342900" algn="l" rtl="0">
              <a:spcBef>
                <a:spcPts val="0"/>
              </a:spcBef>
              <a:spcAft>
                <a:spcPts val="0"/>
              </a:spcAft>
              <a:buSzPts val="1800"/>
              <a:buChar char="-"/>
            </a:pPr>
            <a:r>
              <a:rPr lang="en"/>
              <a:t>Feeling of heat from the stove</a:t>
            </a:r>
            <a:endParaRPr/>
          </a:p>
          <a:p>
            <a:pPr marL="457200" lvl="0" indent="-342900" algn="l" rtl="0">
              <a:spcBef>
                <a:spcPts val="0"/>
              </a:spcBef>
              <a:spcAft>
                <a:spcPts val="0"/>
              </a:spcAft>
              <a:buSzPts val="1800"/>
              <a:buChar char="-"/>
            </a:pPr>
            <a:r>
              <a:rPr lang="en"/>
              <a:t>Sight of a flower</a:t>
            </a:r>
            <a:endParaRPr/>
          </a:p>
        </p:txBody>
      </p:sp>
      <p:pic>
        <p:nvPicPr>
          <p:cNvPr id="72" name="Google Shape;72;p15"/>
          <p:cNvPicPr preferRelativeResize="0"/>
          <p:nvPr/>
        </p:nvPicPr>
        <p:blipFill>
          <a:blip r:embed="rId3">
            <a:alphaModFix/>
          </a:blip>
          <a:stretch>
            <a:fillRect/>
          </a:stretch>
        </p:blipFill>
        <p:spPr>
          <a:xfrm>
            <a:off x="4572000" y="2381600"/>
            <a:ext cx="3751926" cy="21089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Information Processing is Critical</a:t>
            </a:r>
            <a:endParaRPr/>
          </a:p>
        </p:txBody>
      </p:sp>
      <p:sp>
        <p:nvSpPr>
          <p:cNvPr id="78" name="Google Shape;78;p16"/>
          <p:cNvSpPr txBox="1">
            <a:spLocks noGrp="1"/>
          </p:cNvSpPr>
          <p:nvPr>
            <p:ph type="body" idx="1"/>
          </p:nvPr>
        </p:nvSpPr>
        <p:spPr>
          <a:xfrm>
            <a:off x="133100" y="1152475"/>
            <a:ext cx="8927400" cy="38103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
              <a:t>Examples with computing are bountiful and pervasive</a:t>
            </a:r>
            <a:endParaRPr/>
          </a:p>
          <a:p>
            <a:pPr marL="457200" lvl="0" indent="-334327" algn="l" rtl="0">
              <a:spcBef>
                <a:spcPts val="1200"/>
              </a:spcBef>
              <a:spcAft>
                <a:spcPts val="0"/>
              </a:spcAft>
              <a:buSzPct val="100000"/>
              <a:buChar char="-"/>
            </a:pPr>
            <a:r>
              <a:rPr lang="en"/>
              <a:t>Usually dictated by Input -&gt; Processing -&gt; Output</a:t>
            </a:r>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0"/>
              </a:spcAft>
              <a:buNone/>
            </a:pPr>
            <a:r>
              <a:rPr lang="en"/>
              <a:t>Biological beings (like us) are doing this all the time too</a:t>
            </a:r>
            <a:endParaRPr/>
          </a:p>
          <a:p>
            <a:pPr marL="457200" lvl="0" indent="-334327" algn="l" rtl="0">
              <a:spcBef>
                <a:spcPts val="1200"/>
              </a:spcBef>
              <a:spcAft>
                <a:spcPts val="0"/>
              </a:spcAft>
              <a:buSzPct val="100000"/>
              <a:buChar char="-"/>
            </a:pPr>
            <a:r>
              <a:rPr lang="en"/>
              <a:t>Feel hunger. Look in fridge for food. Open pickle jar. Eat pickle. … Feel full.</a:t>
            </a:r>
            <a:endParaRPr/>
          </a:p>
          <a:p>
            <a:pPr marL="457200" lvl="0" indent="-334327" algn="l" rtl="0">
              <a:spcBef>
                <a:spcPts val="0"/>
              </a:spcBef>
              <a:spcAft>
                <a:spcPts val="0"/>
              </a:spcAft>
              <a:buSzPct val="100000"/>
              <a:buChar char="-"/>
            </a:pPr>
            <a:r>
              <a:rPr lang="en"/>
              <a:t>Each species’ experience is affected by its umwelt </a:t>
            </a:r>
            <a:endParaRPr/>
          </a:p>
          <a:p>
            <a:pPr marL="914400" lvl="1" indent="-310832" algn="l" rtl="0">
              <a:spcBef>
                <a:spcPts val="0"/>
              </a:spcBef>
              <a:spcAft>
                <a:spcPts val="0"/>
              </a:spcAft>
              <a:buSzPct val="100000"/>
              <a:buChar char="-"/>
            </a:pPr>
            <a:r>
              <a:rPr lang="en"/>
              <a:t>Definition: The specific way organisms of a particular species experience the world</a:t>
            </a:r>
            <a:endParaRPr/>
          </a:p>
          <a:p>
            <a:pPr marL="914400" lvl="1" indent="-310832" algn="l" rtl="0">
              <a:spcBef>
                <a:spcPts val="0"/>
              </a:spcBef>
              <a:spcAft>
                <a:spcPts val="0"/>
              </a:spcAft>
              <a:buSzPct val="100000"/>
              <a:buChar char="-"/>
            </a:pPr>
            <a:r>
              <a:rPr lang="en"/>
              <a:t>Book recommendation: </a:t>
            </a:r>
            <a:r>
              <a:rPr lang="en" i="1"/>
              <a:t>An Immense World</a:t>
            </a:r>
            <a:r>
              <a:rPr lang="en"/>
              <a:t> by Ed Yong</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Standardizing Common Information Processes</a:t>
            </a:r>
            <a:endParaRPr/>
          </a:p>
        </p:txBody>
      </p:sp>
      <p:sp>
        <p:nvSpPr>
          <p:cNvPr id="84" name="Google Shape;84;p17"/>
          <p:cNvSpPr txBox="1">
            <a:spLocks noGrp="1"/>
          </p:cNvSpPr>
          <p:nvPr>
            <p:ph type="body" idx="1"/>
          </p:nvPr>
        </p:nvSpPr>
        <p:spPr>
          <a:xfrm>
            <a:off x="311700" y="1152475"/>
            <a:ext cx="8520600" cy="3734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Most humans have a general notion of less, more, equal, sets, etc.</a:t>
            </a:r>
            <a:endParaRPr/>
          </a:p>
          <a:p>
            <a:pPr marL="914400" lvl="1" indent="-317500" algn="l" rtl="0">
              <a:spcBef>
                <a:spcPts val="0"/>
              </a:spcBef>
              <a:spcAft>
                <a:spcPts val="0"/>
              </a:spcAft>
              <a:buSzPts val="1400"/>
              <a:buChar char="-"/>
            </a:pPr>
            <a:r>
              <a:rPr lang="en"/>
              <a:t>A toddler recognizes when you steal all its cheerios</a:t>
            </a:r>
            <a:endParaRPr/>
          </a:p>
          <a:p>
            <a:pPr marL="457200" lvl="0" indent="-342900" algn="l" rtl="0">
              <a:spcBef>
                <a:spcPts val="0"/>
              </a:spcBef>
              <a:spcAft>
                <a:spcPts val="0"/>
              </a:spcAft>
              <a:buSzPts val="1800"/>
              <a:buChar char="-"/>
            </a:pPr>
            <a:r>
              <a:rPr lang="en"/>
              <a:t>However, settling a bill would be harder if both sides didn’t share understanding </a:t>
            </a:r>
            <a:endParaRPr/>
          </a:p>
          <a:p>
            <a:pPr marL="0" lvl="0" indent="0" algn="ctr" rtl="0">
              <a:spcBef>
                <a:spcPts val="1200"/>
              </a:spcBef>
              <a:spcAft>
                <a:spcPts val="0"/>
              </a:spcAft>
              <a:buNone/>
            </a:pPr>
            <a:r>
              <a:rPr lang="en"/>
              <a:t>Introducing…MATH!</a:t>
            </a:r>
            <a:endParaRPr/>
          </a:p>
          <a:p>
            <a:pPr marL="457200" lvl="0" indent="-342900" algn="l" rtl="0">
              <a:spcBef>
                <a:spcPts val="1200"/>
              </a:spcBef>
              <a:spcAft>
                <a:spcPts val="0"/>
              </a:spcAft>
              <a:buSzPts val="1800"/>
              <a:buChar char="-"/>
            </a:pPr>
            <a:r>
              <a:rPr lang="en"/>
              <a:t>Math serves as a common representation for many useful things</a:t>
            </a:r>
            <a:endParaRPr/>
          </a:p>
          <a:p>
            <a:pPr marL="914400" lvl="1" indent="-317500" algn="l" rtl="0">
              <a:spcBef>
                <a:spcPts val="0"/>
              </a:spcBef>
              <a:spcAft>
                <a:spcPts val="0"/>
              </a:spcAft>
              <a:buSzPts val="1400"/>
              <a:buChar char="-"/>
            </a:pPr>
            <a:r>
              <a:rPr lang="en"/>
              <a:t>Common standards -&gt; Easier communication and collaboration</a:t>
            </a:r>
            <a:endParaRPr/>
          </a:p>
          <a:p>
            <a:pPr marL="914400" lvl="1" indent="-317500" algn="l" rtl="0">
              <a:spcBef>
                <a:spcPts val="0"/>
              </a:spcBef>
              <a:spcAft>
                <a:spcPts val="0"/>
              </a:spcAft>
              <a:buSzPts val="1400"/>
              <a:buChar char="-"/>
            </a:pPr>
            <a:r>
              <a:rPr lang="en"/>
              <a:t>Number systems, operations, written form (mostly standardized)</a:t>
            </a:r>
            <a:endParaRPr/>
          </a:p>
          <a:p>
            <a:pPr marL="457200" lvl="0" indent="-342900" algn="l" rtl="0">
              <a:spcBef>
                <a:spcPts val="0"/>
              </a:spcBef>
              <a:spcAft>
                <a:spcPts val="0"/>
              </a:spcAft>
              <a:buSzPts val="1800"/>
              <a:buChar char="-"/>
            </a:pPr>
            <a:r>
              <a:rPr lang="en"/>
              <a:t>Information Processing using Math: Computing</a:t>
            </a:r>
            <a:endParaRPr/>
          </a:p>
          <a:p>
            <a:pPr marL="914400" lvl="1" indent="-317500" algn="l" rtl="0">
              <a:spcBef>
                <a:spcPts val="0"/>
              </a:spcBef>
              <a:spcAft>
                <a:spcPts val="0"/>
              </a:spcAft>
              <a:buSzPts val="1400"/>
              <a:buChar char="-"/>
            </a:pPr>
            <a:r>
              <a:rPr lang="en"/>
              <a:t>Definitions: </a:t>
            </a:r>
            <a:endParaRPr/>
          </a:p>
          <a:p>
            <a:pPr marL="1371600" lvl="2" indent="-317500" algn="l" rtl="0">
              <a:spcBef>
                <a:spcPts val="0"/>
              </a:spcBef>
              <a:spcAft>
                <a:spcPts val="0"/>
              </a:spcAft>
              <a:buSzPts val="1400"/>
              <a:buChar char="-"/>
            </a:pPr>
            <a:r>
              <a:rPr lang="en"/>
              <a:t>To determine especially by </a:t>
            </a:r>
            <a:r>
              <a:rPr lang="en" b="1"/>
              <a:t>mathematical</a:t>
            </a:r>
            <a:r>
              <a:rPr lang="en"/>
              <a:t> means </a:t>
            </a:r>
            <a:endParaRPr/>
          </a:p>
          <a:p>
            <a:pPr marL="1371600" lvl="2" indent="-317500" algn="l" rtl="0">
              <a:spcBef>
                <a:spcPts val="0"/>
              </a:spcBef>
              <a:spcAft>
                <a:spcPts val="0"/>
              </a:spcAft>
              <a:buSzPts val="1400"/>
              <a:buChar char="-"/>
            </a:pPr>
            <a:r>
              <a:rPr lang="en"/>
              <a:t>To determine or calculate by means of a </a:t>
            </a:r>
            <a:r>
              <a:rPr lang="en" b="1"/>
              <a:t>computer</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Computation</a:t>
            </a:r>
            <a:endParaRPr/>
          </a:p>
        </p:txBody>
      </p:sp>
      <p:sp>
        <p:nvSpPr>
          <p:cNvPr id="90" name="Google Shape;90;p18"/>
          <p:cNvSpPr txBox="1">
            <a:spLocks noGrp="1"/>
          </p:cNvSpPr>
          <p:nvPr>
            <p:ph type="body" idx="1"/>
          </p:nvPr>
        </p:nvSpPr>
        <p:spPr>
          <a:xfrm>
            <a:off x="311700" y="1152475"/>
            <a:ext cx="8520600" cy="37818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Computation = Information Processing + Math?</a:t>
            </a:r>
            <a:endParaRPr/>
          </a:p>
          <a:p>
            <a:pPr marL="457200" lvl="0" indent="-342900" algn="l" rtl="0">
              <a:spcBef>
                <a:spcPts val="0"/>
              </a:spcBef>
              <a:spcAft>
                <a:spcPts val="0"/>
              </a:spcAft>
              <a:buSzPts val="1800"/>
              <a:buChar char="-"/>
            </a:pPr>
            <a:r>
              <a:rPr lang="en"/>
              <a:t>Humans evolved in a world without our explicit formulations of math</a:t>
            </a:r>
            <a:endParaRPr/>
          </a:p>
          <a:p>
            <a:pPr marL="914400" lvl="1" indent="-317500" algn="l" rtl="0">
              <a:spcBef>
                <a:spcPts val="0"/>
              </a:spcBef>
              <a:spcAft>
                <a:spcPts val="0"/>
              </a:spcAft>
              <a:buSzPts val="1400"/>
              <a:buChar char="-"/>
            </a:pPr>
            <a:r>
              <a:rPr lang="en"/>
              <a:t>—&gt;  The human brain is pretty bad at math</a:t>
            </a:r>
            <a:endParaRPr/>
          </a:p>
          <a:p>
            <a:pPr marL="914400" lvl="1" indent="-317500" algn="l" rtl="0">
              <a:spcBef>
                <a:spcPts val="0"/>
              </a:spcBef>
              <a:spcAft>
                <a:spcPts val="0"/>
              </a:spcAft>
              <a:buSzPts val="1400"/>
              <a:buChar char="-"/>
            </a:pPr>
            <a:r>
              <a:rPr lang="en"/>
              <a:t>Maximum working memory of 5 - 9 ‘numbers’ at any time</a:t>
            </a:r>
            <a:endParaRPr/>
          </a:p>
          <a:p>
            <a:pPr marL="914400" lvl="1" indent="-317500" algn="l" rtl="0">
              <a:spcBef>
                <a:spcPts val="0"/>
              </a:spcBef>
              <a:spcAft>
                <a:spcPts val="0"/>
              </a:spcAft>
              <a:buSzPts val="1400"/>
              <a:buChar char="-"/>
            </a:pPr>
            <a:r>
              <a:rPr lang="en"/>
              <a:t>Forgetful, imprecise, hard to scale, unreliable, and long manufacturing/training time…</a:t>
            </a:r>
            <a:endParaRPr/>
          </a:p>
          <a:p>
            <a:pPr marL="457200" lvl="0" indent="-342900" algn="l" rtl="0">
              <a:spcBef>
                <a:spcPts val="0"/>
              </a:spcBef>
              <a:spcAft>
                <a:spcPts val="0"/>
              </a:spcAft>
              <a:buSzPts val="1800"/>
              <a:buChar char="-"/>
            </a:pPr>
            <a:r>
              <a:rPr lang="en"/>
              <a:t>Pen/paper, the abacus, and calculators are good but not great</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Information Processing is Valuable -&gt; Design an Optimized Tool:</a:t>
            </a:r>
            <a:endParaRPr/>
          </a:p>
          <a:p>
            <a:pPr marL="0" lvl="0" indent="0" algn="ctr" rtl="0">
              <a:spcBef>
                <a:spcPts val="1200"/>
              </a:spcBef>
              <a:spcAft>
                <a:spcPts val="1200"/>
              </a:spcAft>
              <a:buNone/>
            </a:pPr>
            <a:r>
              <a:rPr lang="en"/>
              <a:t>The Computer?</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Computer Building Blocks</a:t>
            </a:r>
            <a:endParaRPr/>
          </a:p>
        </p:txBody>
      </p:sp>
      <p:sp>
        <p:nvSpPr>
          <p:cNvPr id="96" name="Google Shape;96;p19"/>
          <p:cNvSpPr txBox="1">
            <a:spLocks noGrp="1"/>
          </p:cNvSpPr>
          <p:nvPr>
            <p:ph type="body" idx="1"/>
          </p:nvPr>
        </p:nvSpPr>
        <p:spPr>
          <a:xfrm>
            <a:off x="311700" y="1152475"/>
            <a:ext cx="8520600" cy="38061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en"/>
              <a:t>Digital - Individual states of 0 or 1 (binary digits or bits)</a:t>
            </a:r>
            <a:endParaRPr/>
          </a:p>
          <a:p>
            <a:pPr marL="457200" lvl="0" indent="-342900" algn="l" rtl="0">
              <a:spcBef>
                <a:spcPts val="0"/>
              </a:spcBef>
              <a:spcAft>
                <a:spcPts val="0"/>
              </a:spcAft>
              <a:buSzPts val="1800"/>
              <a:buChar char="-"/>
            </a:pPr>
            <a:r>
              <a:rPr lang="en"/>
              <a:t>Electrical - Uses electricity/voltage levels for this encoding</a:t>
            </a:r>
            <a:endParaRPr/>
          </a:p>
          <a:p>
            <a:pPr marL="0" lvl="0" indent="0" algn="l" rtl="0">
              <a:spcBef>
                <a:spcPts val="1200"/>
              </a:spcBef>
              <a:spcAft>
                <a:spcPts val="0"/>
              </a:spcAft>
              <a:buNone/>
            </a:pPr>
            <a:endParaRPr/>
          </a:p>
          <a:p>
            <a:pPr marL="457200" lvl="0" indent="-342900" algn="l" rtl="0">
              <a:spcBef>
                <a:spcPts val="1200"/>
              </a:spcBef>
              <a:spcAft>
                <a:spcPts val="0"/>
              </a:spcAft>
              <a:buSzPts val="1800"/>
              <a:buChar char="-"/>
            </a:pPr>
            <a:r>
              <a:rPr lang="en"/>
              <a:t>Vacuum tubes (too big and energy intensive)</a:t>
            </a:r>
            <a:endParaRPr/>
          </a:p>
          <a:p>
            <a:pPr marL="457200" lvl="0" indent="-342900" algn="l" rtl="0">
              <a:spcBef>
                <a:spcPts val="0"/>
              </a:spcBef>
              <a:spcAft>
                <a:spcPts val="0"/>
              </a:spcAft>
              <a:buSzPts val="1800"/>
              <a:buChar char="-"/>
            </a:pPr>
            <a:r>
              <a:rPr lang="en"/>
              <a:t>Transistors </a:t>
            </a:r>
            <a:endParaRPr/>
          </a:p>
          <a:p>
            <a:pPr marL="914400" lvl="1" indent="-317500" algn="l" rtl="0">
              <a:spcBef>
                <a:spcPts val="0"/>
              </a:spcBef>
              <a:spcAft>
                <a:spcPts val="0"/>
              </a:spcAft>
              <a:buSzPts val="1400"/>
              <a:buChar char="-"/>
            </a:pPr>
            <a:r>
              <a:rPr lang="en"/>
              <a:t>Fundamental building block of digital computing for the past ~70 years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311700" y="2285400"/>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700" b="1"/>
              <a:t>Computing at Scale</a:t>
            </a:r>
            <a:endParaRPr sz="3700" b="1"/>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Google Shape;106;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Scaling</a:t>
            </a:r>
            <a:endParaRPr/>
          </a:p>
        </p:txBody>
      </p:sp>
      <p:sp>
        <p:nvSpPr>
          <p:cNvPr id="107" name="Google Shape;107;p21"/>
          <p:cNvSpPr txBox="1">
            <a:spLocks noGrp="1"/>
          </p:cNvSpPr>
          <p:nvPr>
            <p:ph type="body" idx="1"/>
          </p:nvPr>
        </p:nvSpPr>
        <p:spPr>
          <a:xfrm>
            <a:off x="311700" y="1152475"/>
            <a:ext cx="4392600" cy="3416400"/>
          </a:xfrm>
          <a:prstGeom prst="rect">
            <a:avLst/>
          </a:prstGeom>
        </p:spPr>
        <p:txBody>
          <a:bodyPr spcFirstLastPara="1" wrap="square" lIns="91425" tIns="91425" rIns="91425" bIns="91425" anchor="t" anchorCtr="0">
            <a:normAutofit fontScale="85000" lnSpcReduction="10000"/>
          </a:bodyPr>
          <a:lstStyle/>
          <a:p>
            <a:pPr marL="457200" lvl="0" indent="-325755" algn="l" rtl="0">
              <a:spcBef>
                <a:spcPts val="0"/>
              </a:spcBef>
              <a:spcAft>
                <a:spcPts val="0"/>
              </a:spcAft>
              <a:buSzPct val="100000"/>
              <a:buChar char="-"/>
            </a:pPr>
            <a:r>
              <a:rPr lang="en"/>
              <a:t>Transistors got smaller, cheaper, and more power efficient</a:t>
            </a:r>
            <a:endParaRPr/>
          </a:p>
          <a:p>
            <a:pPr marL="914400" lvl="1" indent="-304165" algn="l" rtl="0">
              <a:spcBef>
                <a:spcPts val="0"/>
              </a:spcBef>
              <a:spcAft>
                <a:spcPts val="0"/>
              </a:spcAft>
              <a:buSzPct val="100000"/>
              <a:buChar char="-"/>
            </a:pPr>
            <a:r>
              <a:rPr lang="en"/>
              <a:t>→ Computing performance increased</a:t>
            </a:r>
            <a:endParaRPr/>
          </a:p>
          <a:p>
            <a:pPr marL="457200" lvl="0" indent="-325755" algn="l" rtl="0">
              <a:spcBef>
                <a:spcPts val="0"/>
              </a:spcBef>
              <a:spcAft>
                <a:spcPts val="0"/>
              </a:spcAft>
              <a:buSzPct val="100000"/>
              <a:buChar char="-"/>
            </a:pPr>
            <a:r>
              <a:rPr lang="en"/>
              <a:t>Moore's law: </a:t>
            </a:r>
            <a:endParaRPr/>
          </a:p>
          <a:p>
            <a:pPr marL="914400" lvl="1" indent="-304165" algn="l" rtl="0">
              <a:spcBef>
                <a:spcPts val="0"/>
              </a:spcBef>
              <a:spcAft>
                <a:spcPts val="0"/>
              </a:spcAft>
              <a:buSzPct val="100000"/>
              <a:buChar char="-"/>
            </a:pPr>
            <a:r>
              <a:rPr lang="en"/>
              <a:t>The number of transistors on a microchip doubles every ~2 years</a:t>
            </a:r>
            <a:endParaRPr/>
          </a:p>
          <a:p>
            <a:pPr marL="914400" lvl="1" indent="-304165" algn="l" rtl="0">
              <a:spcBef>
                <a:spcPts val="0"/>
              </a:spcBef>
              <a:spcAft>
                <a:spcPts val="0"/>
              </a:spcAft>
              <a:buSzPct val="100000"/>
              <a:buChar char="-"/>
            </a:pPr>
            <a:r>
              <a:rPr lang="en"/>
              <a:t>How does transistor density play a role?</a:t>
            </a:r>
            <a:endParaRPr/>
          </a:p>
          <a:p>
            <a:pPr marL="457200" lvl="0" indent="-325755" algn="l" rtl="0">
              <a:spcBef>
                <a:spcPts val="0"/>
              </a:spcBef>
              <a:spcAft>
                <a:spcPts val="0"/>
              </a:spcAft>
              <a:buSzPct val="100000"/>
              <a:buChar char="-"/>
            </a:pPr>
            <a:r>
              <a:rPr lang="en"/>
              <a:t>Dennard Scaling: </a:t>
            </a:r>
            <a:endParaRPr/>
          </a:p>
          <a:p>
            <a:pPr marL="914400" lvl="1" indent="-304165" algn="l" rtl="0">
              <a:spcBef>
                <a:spcPts val="0"/>
              </a:spcBef>
              <a:spcAft>
                <a:spcPts val="0"/>
              </a:spcAft>
              <a:buSzPct val="100000"/>
              <a:buChar char="-"/>
            </a:pPr>
            <a:r>
              <a:rPr lang="en"/>
              <a:t>Power density of transistors stays constant with size</a:t>
            </a:r>
            <a:endParaRPr/>
          </a:p>
          <a:p>
            <a:pPr marL="914400" lvl="1" indent="-304165" algn="l" rtl="0">
              <a:spcBef>
                <a:spcPts val="0"/>
              </a:spcBef>
              <a:spcAft>
                <a:spcPts val="0"/>
              </a:spcAft>
              <a:buSzPct val="100000"/>
              <a:buChar char="-"/>
            </a:pPr>
            <a:r>
              <a:rPr lang="en"/>
              <a:t>Same unit chip area → Same power draw</a:t>
            </a:r>
            <a:endParaRPr/>
          </a:p>
          <a:p>
            <a:pPr marL="457200" lvl="0" indent="-325755" algn="l" rtl="0">
              <a:spcBef>
                <a:spcPts val="0"/>
              </a:spcBef>
              <a:spcAft>
                <a:spcPts val="0"/>
              </a:spcAft>
              <a:buSzPct val="100000"/>
              <a:buChar char="-"/>
            </a:pPr>
            <a:r>
              <a:rPr lang="en"/>
              <a:t>Where does this take us?</a:t>
            </a: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108" name="Google Shape;108;p21" title="50-years-processor-trend.png"/>
          <p:cNvPicPr preferRelativeResize="0"/>
          <p:nvPr/>
        </p:nvPicPr>
        <p:blipFill>
          <a:blip r:embed="rId3">
            <a:alphaModFix/>
          </a:blip>
          <a:stretch>
            <a:fillRect/>
          </a:stretch>
        </p:blipFill>
        <p:spPr>
          <a:xfrm>
            <a:off x="4762124" y="1373188"/>
            <a:ext cx="4261400" cy="2974976"/>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947</Words>
  <Application>Microsoft Macintosh PowerPoint</Application>
  <PresentationFormat>On-screen Show (16:9)</PresentationFormat>
  <Paragraphs>131</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Oswald</vt:lpstr>
      <vt:lpstr>Average</vt:lpstr>
      <vt:lpstr>Slate</vt:lpstr>
      <vt:lpstr>Foundations of Computing  (at Scale)</vt:lpstr>
      <vt:lpstr>Computing</vt:lpstr>
      <vt:lpstr>Information</vt:lpstr>
      <vt:lpstr>Information Processing is Critical</vt:lpstr>
      <vt:lpstr>Standardizing Common Information Processes</vt:lpstr>
      <vt:lpstr>Computation</vt:lpstr>
      <vt:lpstr>Computer Building Blocks</vt:lpstr>
      <vt:lpstr>Computing at Scale</vt:lpstr>
      <vt:lpstr>Scaling</vt:lpstr>
      <vt:lpstr>PowerPoint Presentation</vt:lpstr>
      <vt:lpstr>Still Not Enough?</vt:lpstr>
      <vt:lpstr>PowerPoint Presentation</vt:lpstr>
      <vt:lpstr>Unprecedented Scale and Impact</vt:lpstr>
      <vt:lpstr>Power Impacts</vt:lpstr>
      <vt:lpstr>Water Impacts</vt:lpstr>
      <vt:lpstr>Carbon Footprint</vt:lpstr>
      <vt:lpstr>Future of Computing at Scale</vt:lpstr>
      <vt:lpstr>Computing is valuable,  operating at immense scale,  and its future can be shaped by you.  What future do you want to live in?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Max Hawkins</cp:lastModifiedBy>
  <cp:revision>1</cp:revision>
  <dcterms:modified xsi:type="dcterms:W3CDTF">2025-08-19T15:07:36Z</dcterms:modified>
</cp:coreProperties>
</file>